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5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76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63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067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24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75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2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60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9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9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4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1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9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0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3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06629AB-CDFA-44B5-8307-ECA5DDA4D97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A3C39D-F90C-45F6-AF16-27C744D1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39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2D05-35C1-AE49-2B70-BFF70E58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prototype</a:t>
            </a:r>
          </a:p>
        </p:txBody>
      </p:sp>
      <p:pic>
        <p:nvPicPr>
          <p:cNvPr id="4" name="Video Presentation of Working Prototype">
            <a:hlinkClick r:id="" action="ppaction://media"/>
            <a:extLst>
              <a:ext uri="{FF2B5EF4-FFF2-40B4-BE49-F238E27FC236}">
                <a16:creationId xmlns:a16="http://schemas.microsoft.com/office/drawing/2014/main" id="{024E0D0D-84F1-29A3-0A7F-CBF98A3712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48640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54075-22A2-28BC-6EC5-43EB5EE17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b="1" i="0"/>
              <a:t>A Comparison of PyTorch and TensorFlow for Image Noise Reduction Using Autoencoders</a:t>
            </a:r>
            <a:endParaRPr lang="en-US" sz="3600" b="1"/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4FB639-2FE7-DB58-55A7-9D3683B50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5398" y="1115568"/>
            <a:ext cx="6245352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0" i="0">
                <a:solidFill>
                  <a:schemeClr val="tx2"/>
                </a:solidFill>
              </a:rPr>
              <a:t>Introduction:</a:t>
            </a:r>
          </a:p>
          <a:p>
            <a:pPr algn="l"/>
            <a:endParaRPr lang="en-US" b="0" i="0">
              <a:solidFill>
                <a:schemeClr val="tx2"/>
              </a:solidFill>
            </a:endParaRPr>
          </a:p>
          <a:p>
            <a:pPr algn="l">
              <a:buFont typeface="Wingdings 2" charset="2"/>
              <a:buChar char="•"/>
            </a:pPr>
            <a:r>
              <a:rPr lang="en-US" b="0" i="0">
                <a:solidFill>
                  <a:schemeClr val="tx2"/>
                </a:solidFill>
              </a:rPr>
              <a:t> Importance of reducing image noise for accurate image processing</a:t>
            </a:r>
          </a:p>
          <a:p>
            <a:pPr algn="l">
              <a:buFont typeface="Wingdings 2" charset="2"/>
              <a:buChar char="•"/>
            </a:pPr>
            <a:r>
              <a:rPr lang="en-US" b="0" i="0">
                <a:solidFill>
                  <a:schemeClr val="tx2"/>
                </a:solidFill>
              </a:rPr>
              <a:t> Autoencoders as popular tools for image noise reduction</a:t>
            </a:r>
          </a:p>
          <a:p>
            <a:pPr algn="l">
              <a:buFont typeface="Wingdings 2" charset="2"/>
              <a:buChar char="•"/>
            </a:pPr>
            <a:r>
              <a:rPr lang="en-US" b="0" i="0">
                <a:solidFill>
                  <a:schemeClr val="tx2"/>
                </a:solidFill>
              </a:rPr>
              <a:t> Aim of the research: Compare the effectiveness of PyTorch and TensorFlow in reducing image noise using autoencoder models</a:t>
            </a:r>
          </a:p>
          <a:p>
            <a:pPr algn="l">
              <a:buFont typeface="Wingdings 2" charset="2"/>
              <a:buChar char="•"/>
            </a:pPr>
            <a:r>
              <a:rPr lang="en-US" b="0" i="0">
                <a:solidFill>
                  <a:schemeClr val="tx2"/>
                </a:solidFill>
              </a:rPr>
              <a:t> Goal: Determine the preferable framework for users based on their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1492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73356-4B2D-175E-9B03-34478E54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b="0" i="0">
                <a:effectLst/>
                <a:latin typeface="Söhne"/>
              </a:rPr>
              <a:t>Literature Review</a:t>
            </a:r>
            <a:endParaRPr lang="en-US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6EBAC-DBC5-F58F-1FD2-3E42E76F0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b="0" i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Autoencoders were first used for image denoising in 2006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Deep learning-based autoencoder methods outperform conventional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Dataset used: </a:t>
            </a:r>
            <a:r>
              <a:rPr lang="en-US" b="0" i="0" err="1">
                <a:effectLst/>
                <a:latin typeface="Söhne"/>
              </a:rPr>
              <a:t>EuroSAT</a:t>
            </a:r>
            <a:r>
              <a:rPr lang="en-US" b="0" i="0">
                <a:effectLst/>
                <a:latin typeface="Söhne"/>
              </a:rPr>
              <a:t> dataset consisting of 27,000 labeled satellite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Gaussian noise added to images for denoising purposes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4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D64DF-CC41-A73C-E968-6021661A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b="0" i="0">
                <a:effectLst/>
                <a:latin typeface="Söhne"/>
              </a:rPr>
              <a:t>Autoencoder Model</a:t>
            </a:r>
            <a:endParaRPr lang="en-US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396B-3602-A497-7B15-FC2B917C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b="0" i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Architecture: 3 convolutional layers followed by 3 transpose convolutional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Encoding step: Extract features from noisy image using multi-level residual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Decoding step: Reconstruct image using deconvolutional neural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Denoising step: Adaptive denoising module removes noise based on input image's noise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8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E76D9-44BF-283E-F2EA-8013ABCB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b="0" i="0">
                <a:effectLst/>
                <a:latin typeface="Söhne"/>
              </a:rPr>
              <a:t>Evaluation of Different Models</a:t>
            </a:r>
            <a:endParaRPr lang="en-US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BF08-F625-5159-054E-A8EB15B6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b="0" i="0">
                <a:effectLst/>
                <a:latin typeface="Söhne"/>
              </a:rPr>
              <a:t>Comparison of methods using Peak Signal-to-Noise Ratio (PSNR)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Deep learning methods, including </a:t>
            </a:r>
            <a:r>
              <a:rPr lang="en-US" b="0" i="0" err="1">
                <a:effectLst/>
                <a:latin typeface="Söhne"/>
              </a:rPr>
              <a:t>DnCNN</a:t>
            </a:r>
            <a:r>
              <a:rPr lang="en-US" b="0" i="0">
                <a:effectLst/>
                <a:latin typeface="Söhne"/>
              </a:rPr>
              <a:t>, achieve higher PSNR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Performance varies based on the dataset and noise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4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4F2CE-D333-2A1F-7F9D-EA9FDD8E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b="0" i="0">
                <a:effectLst/>
                <a:latin typeface="Söhne"/>
              </a:rPr>
              <a:t>Research Methodology</a:t>
            </a:r>
            <a:endParaRPr lang="en-US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90F3D-D6C4-14AA-6B20-05579AF35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Data loading: TensorFlow automatically handles data, </a:t>
            </a:r>
            <a:r>
              <a:rPr lang="en-US" b="0" i="0" err="1">
                <a:effectLst/>
                <a:latin typeface="Söhne"/>
              </a:rPr>
              <a:t>PyTorch</a:t>
            </a:r>
            <a:r>
              <a:rPr lang="en-US" b="0" i="0">
                <a:effectLst/>
                <a:latin typeface="Söhne"/>
              </a:rPr>
              <a:t> requires manual conversion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Data preprocessing: Gaussian noise added to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Autoencoder model building: Same architecture implemented in both TensorFlow and </a:t>
            </a:r>
            <a:r>
              <a:rPr lang="en-US" b="0" i="0" err="1">
                <a:effectLst/>
                <a:latin typeface="Söhne"/>
              </a:rPr>
              <a:t>PyTorch</a:t>
            </a:r>
            <a:endParaRPr lang="en-US" b="0" i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Training and validation: Training for 100 epochs, comparison of training and validation losses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5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6949-2840-63D1-F9C5-02D6FC1E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4911"/>
            <a:ext cx="10353762" cy="1445139"/>
          </a:xfrm>
        </p:spPr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             vs                 </a:t>
            </a:r>
            <a:r>
              <a:rPr lang="en-US" dirty="0" err="1"/>
              <a:t>PyTorch</a:t>
            </a:r>
            <a:endParaRPr lang="en-US" dirty="0"/>
          </a:p>
        </p:txBody>
      </p:sp>
      <p:pic>
        <p:nvPicPr>
          <p:cNvPr id="16" name="Content Placeholder 15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AE8B70B-2259-6E73-DAC8-265F018EB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36" y="3772395"/>
            <a:ext cx="4023953" cy="2653016"/>
          </a:xfrm>
        </p:spPr>
      </p:pic>
      <p:pic>
        <p:nvPicPr>
          <p:cNvPr id="19" name="Picture 18" descr="A picture containing screenshot, pattern, colorfulness, collage&#10;&#10;Description automatically generated">
            <a:extLst>
              <a:ext uri="{FF2B5EF4-FFF2-40B4-BE49-F238E27FC236}">
                <a16:creationId xmlns:a16="http://schemas.microsoft.com/office/drawing/2014/main" id="{0F05F501-C980-FB0D-6700-E353CAB6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3" y="1464040"/>
            <a:ext cx="5641561" cy="2111998"/>
          </a:xfrm>
          <a:prstGeom prst="rect">
            <a:avLst/>
          </a:prstGeom>
        </p:spPr>
      </p:pic>
      <p:pic>
        <p:nvPicPr>
          <p:cNvPr id="23" name="Picture 22" descr="A picture containing screenshot, collage&#10;&#10;Description automatically generated">
            <a:extLst>
              <a:ext uri="{FF2B5EF4-FFF2-40B4-BE49-F238E27FC236}">
                <a16:creationId xmlns:a16="http://schemas.microsoft.com/office/drawing/2014/main" id="{BE4D6F30-F91C-2D0E-1544-A5EFB204E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86" y="1464040"/>
            <a:ext cx="5458281" cy="2111998"/>
          </a:xfrm>
          <a:prstGeom prst="rect">
            <a:avLst/>
          </a:prstGeom>
        </p:spPr>
      </p:pic>
      <p:pic>
        <p:nvPicPr>
          <p:cNvPr id="25" name="Picture 24" descr="A graph with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06122780-27B0-F539-DEAB-EE0C06189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0" y="3772395"/>
            <a:ext cx="4023952" cy="275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8813D-833F-8C4B-A517-51D35DC2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b="0" i="0">
                <a:effectLst/>
                <a:latin typeface="Söhne"/>
              </a:rPr>
              <a:t>Findings and Conclusion</a:t>
            </a:r>
            <a:endParaRPr lang="en-US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A708-0178-6FE2-B5F8-168F91D11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Both </a:t>
            </a:r>
            <a:r>
              <a:rPr lang="en-US" b="0" i="0" err="1">
                <a:effectLst/>
                <a:latin typeface="Söhne"/>
              </a:rPr>
              <a:t>PyTorch</a:t>
            </a:r>
            <a:r>
              <a:rPr lang="en-US" b="0" i="0">
                <a:effectLst/>
                <a:latin typeface="Söhne"/>
              </a:rPr>
              <a:t> and TensorFlow effective in reducing image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err="1">
                <a:effectLst/>
                <a:latin typeface="Söhne"/>
              </a:rPr>
              <a:t>PyTorch</a:t>
            </a:r>
            <a:r>
              <a:rPr lang="en-US" b="0" i="0">
                <a:effectLst/>
                <a:latin typeface="Söhne"/>
              </a:rPr>
              <a:t> shows slightly better performance and saves more 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TensorFlow exhibits clearer peaks in validation curve, </a:t>
            </a:r>
            <a:r>
              <a:rPr lang="en-US" b="0" i="0" err="1">
                <a:effectLst/>
                <a:latin typeface="Söhne"/>
              </a:rPr>
              <a:t>PyTorch</a:t>
            </a:r>
            <a:r>
              <a:rPr lang="en-US" b="0" i="0">
                <a:effectLst/>
                <a:latin typeface="Söhne"/>
              </a:rPr>
              <a:t> shows better overall training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Choice between frameworks depends on factors like ease of use, computational efficiency, and model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Recommendations for future improvements in autoencoder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1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47</TotalTime>
  <Words>298</Words>
  <Application>Microsoft Office PowerPoint</Application>
  <PresentationFormat>Widescreen</PresentationFormat>
  <Paragraphs>36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Calisto MT</vt:lpstr>
      <vt:lpstr>Söhne</vt:lpstr>
      <vt:lpstr>Wingdings 2</vt:lpstr>
      <vt:lpstr>Slate</vt:lpstr>
      <vt:lpstr>Working prototype</vt:lpstr>
      <vt:lpstr>A Comparison of PyTorch and TensorFlow for Image Noise Reduction Using Autoencoders</vt:lpstr>
      <vt:lpstr>Literature Review</vt:lpstr>
      <vt:lpstr>Autoencoder Model</vt:lpstr>
      <vt:lpstr>Evaluation of Different Models</vt:lpstr>
      <vt:lpstr>Research Methodology</vt:lpstr>
      <vt:lpstr>Tensorflow              vs                 PyTorch</vt:lpstr>
      <vt:lpstr>Findings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Comparison of PyTorch and TensorFlow for Image Noise Reduction Using Autoencoders</dc:title>
  <dc:creator>max zammit</dc:creator>
  <cp:lastModifiedBy>max zammit</cp:lastModifiedBy>
  <cp:revision>2</cp:revision>
  <dcterms:created xsi:type="dcterms:W3CDTF">2023-05-21T16:37:07Z</dcterms:created>
  <dcterms:modified xsi:type="dcterms:W3CDTF">2023-05-21T17:24:08Z</dcterms:modified>
</cp:coreProperties>
</file>